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6" r:id="rId11"/>
    <p:sldId id="267" r:id="rId12"/>
    <p:sldId id="271" r:id="rId13"/>
    <p:sldId id="27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063"/>
    <p:restoredTop sz="95234"/>
  </p:normalViewPr>
  <p:slideViewPr>
    <p:cSldViewPr snapToGrid="0" snapToObjects="1">
      <p:cViewPr varScale="1">
        <p:scale>
          <a:sx n="51" d="100"/>
          <a:sy n="51" d="100"/>
        </p:scale>
        <p:origin x="677" y="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5F4839-6DE4-AE43-9A9F-0A215132755B}" type="datetimeFigureOut">
              <a:rPr lang="en-US" smtClean="0"/>
              <a:t>1/18/2021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74859F-4171-DB41-9FD0-6FDF41EB7925}" type="slidenum">
              <a:rPr lang="en-US" smtClean="0"/>
              <a:t>‹#›</a:t>
            </a:fld>
            <a:endParaRPr lang="en-US"/>
          </a:p>
        </p:txBody>
      </p:sp>
    </p:spTree>
    <p:extLst>
      <p:ext uri="{BB962C8B-B14F-4D97-AF65-F5344CB8AC3E}">
        <p14:creationId xmlns:p14="http://schemas.microsoft.com/office/powerpoint/2010/main" val="641888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74859F-4171-DB41-9FD0-6FDF41EB7925}" type="slidenum">
              <a:rPr lang="en-US" smtClean="0"/>
              <a:t>1</a:t>
            </a:fld>
            <a:endParaRPr lang="en-US"/>
          </a:p>
        </p:txBody>
      </p:sp>
    </p:spTree>
    <p:extLst>
      <p:ext uri="{BB962C8B-B14F-4D97-AF65-F5344CB8AC3E}">
        <p14:creationId xmlns:p14="http://schemas.microsoft.com/office/powerpoint/2010/main" val="304089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*Calculate the number needed for election by taking the number of voting youth, divide by 2, round down if necessary, and add 1. </a:t>
            </a:r>
            <a:endParaRPr lang="en-US" b="0" dirty="0">
              <a:effectLst/>
            </a:endParaRPr>
          </a:p>
        </p:txBody>
      </p:sp>
      <p:sp>
        <p:nvSpPr>
          <p:cNvPr id="4" name="Slide Number Placeholder 3"/>
          <p:cNvSpPr>
            <a:spLocks noGrp="1"/>
          </p:cNvSpPr>
          <p:nvPr>
            <p:ph type="sldNum" sz="quarter" idx="10"/>
          </p:nvPr>
        </p:nvSpPr>
        <p:spPr/>
        <p:txBody>
          <a:bodyPr/>
          <a:lstStyle/>
          <a:p>
            <a:fld id="{9C74859F-4171-DB41-9FD0-6FDF41EB7925}" type="slidenum">
              <a:rPr lang="en-US" smtClean="0"/>
              <a:t>11</a:t>
            </a:fld>
            <a:endParaRPr lang="en-US"/>
          </a:p>
        </p:txBody>
      </p:sp>
    </p:spTree>
    <p:extLst>
      <p:ext uri="{BB962C8B-B14F-4D97-AF65-F5344CB8AC3E}">
        <p14:creationId xmlns:p14="http://schemas.microsoft.com/office/powerpoint/2010/main" val="3072942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39780" y="2865437"/>
            <a:ext cx="5518420" cy="1470025"/>
          </a:xfrm>
        </p:spPr>
        <p:txBody>
          <a:bodyPr/>
          <a:lstStyle>
            <a:lvl1pPr algn="r">
              <a:defRPr b="0" i="0">
                <a:latin typeface="Museo Slab 700"/>
                <a:cs typeface="Museo Slab 700"/>
              </a:defRPr>
            </a:lvl1pPr>
          </a:lstStyle>
          <a:p>
            <a:r>
              <a:rPr lang="en-US"/>
              <a:t>Click to edit Master title style</a:t>
            </a:r>
            <a:endParaRPr lang="en-US" dirty="0"/>
          </a:p>
        </p:txBody>
      </p:sp>
      <p:sp>
        <p:nvSpPr>
          <p:cNvPr id="3" name="Subtitle 2"/>
          <p:cNvSpPr>
            <a:spLocks noGrp="1"/>
          </p:cNvSpPr>
          <p:nvPr>
            <p:ph type="subTitle" idx="1"/>
          </p:nvPr>
        </p:nvSpPr>
        <p:spPr>
          <a:xfrm>
            <a:off x="2057400" y="4628183"/>
            <a:ext cx="6400800" cy="1752600"/>
          </a:xfrm>
        </p:spPr>
        <p:txBody>
          <a:bodyPr/>
          <a:lstStyle>
            <a:lvl1pPr marL="0" indent="0" algn="r">
              <a:buNone/>
              <a:defRPr b="0" i="0">
                <a:solidFill>
                  <a:schemeClr val="tx1">
                    <a:tint val="75000"/>
                  </a:schemeClr>
                </a:solidFill>
                <a:latin typeface="Museo Slab 300"/>
                <a:cs typeface="Museo Slab 3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964725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0" i="0">
                <a:latin typeface="Museo Slab 700"/>
                <a:cs typeface="Museo Slab 70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b="0" i="0">
                <a:latin typeface="Museo Sans 300"/>
                <a:cs typeface="Museo Sans 300"/>
              </a:defRPr>
            </a:lvl1pPr>
            <a:lvl2pPr>
              <a:defRPr b="0" i="0">
                <a:latin typeface="Museo Sans 300"/>
                <a:cs typeface="Museo Sans 300"/>
              </a:defRPr>
            </a:lvl2pPr>
            <a:lvl3pPr>
              <a:defRPr b="0" i="0">
                <a:latin typeface="Museo Sans 300"/>
                <a:cs typeface="Museo Sans 300"/>
              </a:defRPr>
            </a:lvl3pPr>
            <a:lvl4pPr>
              <a:defRPr b="0" i="0">
                <a:latin typeface="Museo Sans 300"/>
                <a:cs typeface="Museo Sans 300"/>
              </a:defRPr>
            </a:lvl4pPr>
            <a:lvl5pPr>
              <a:defRPr b="0" i="0">
                <a:latin typeface="Museo Sans 300"/>
                <a:cs typeface="Museo Sans 3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36125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83846" y="274638"/>
            <a:ext cx="6902953" cy="1143000"/>
          </a:xfrm>
        </p:spPr>
        <p:txBody>
          <a:bodyPr>
            <a:normAutofit/>
          </a:bodyPr>
          <a:lstStyle>
            <a:lvl1pPr algn="l">
              <a:defRPr sz="3600" b="0" i="0">
                <a:latin typeface="Museo Slab 700"/>
                <a:cs typeface="Museo Slab 70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b="0" i="0">
                <a:latin typeface="Museo Sans 300"/>
                <a:cs typeface="Museo Sans 300"/>
              </a:defRPr>
            </a:lvl1pPr>
            <a:lvl2pPr>
              <a:defRPr b="0" i="0">
                <a:latin typeface="Museo Sans 300"/>
                <a:cs typeface="Museo Sans 300"/>
              </a:defRPr>
            </a:lvl2pPr>
            <a:lvl3pPr>
              <a:defRPr b="0" i="0">
                <a:latin typeface="Museo Sans 300"/>
                <a:cs typeface="Museo Sans 300"/>
              </a:defRPr>
            </a:lvl3pPr>
            <a:lvl4pPr>
              <a:defRPr b="0" i="0">
                <a:latin typeface="Museo Sans 300"/>
                <a:cs typeface="Museo Sans 300"/>
              </a:defRPr>
            </a:lvl4pPr>
            <a:lvl5pPr>
              <a:defRPr b="0" i="0">
                <a:latin typeface="Museo Sans 300"/>
                <a:cs typeface="Museo Sans 3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625061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94526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457200" rtl="0" eaLnBrk="1" latinLnBrk="0" hangingPunct="1">
        <a:spcBef>
          <a:spcPct val="0"/>
        </a:spcBef>
        <a:buNone/>
        <a:defRPr sz="3600" b="0" i="0" kern="1200">
          <a:solidFill>
            <a:schemeClr val="tx1"/>
          </a:solidFill>
          <a:latin typeface="Museo Slab 700"/>
          <a:ea typeface="+mj-ea"/>
          <a:cs typeface="Museo Slab 700"/>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Museo Sans 300"/>
          <a:ea typeface="+mn-ea"/>
          <a:cs typeface="Museo Sans 300"/>
        </a:defRPr>
      </a:lvl1pPr>
      <a:lvl2pPr marL="742950" indent="-285750" algn="l" defTabSz="457200" rtl="0" eaLnBrk="1" latinLnBrk="0" hangingPunct="1">
        <a:spcBef>
          <a:spcPct val="20000"/>
        </a:spcBef>
        <a:buFont typeface="Arial"/>
        <a:buChar char="–"/>
        <a:defRPr sz="2800" b="0" i="0" kern="1200">
          <a:solidFill>
            <a:schemeClr val="tx1"/>
          </a:solidFill>
          <a:latin typeface="Museo Sans 300"/>
          <a:ea typeface="+mn-ea"/>
          <a:cs typeface="Museo Sans 300"/>
        </a:defRPr>
      </a:lvl2pPr>
      <a:lvl3pPr marL="1143000" indent="-228600" algn="l" defTabSz="457200" rtl="0" eaLnBrk="1" latinLnBrk="0" hangingPunct="1">
        <a:spcBef>
          <a:spcPct val="20000"/>
        </a:spcBef>
        <a:buFont typeface="Arial"/>
        <a:buChar char="•"/>
        <a:defRPr sz="2400" b="0" i="0" kern="1200">
          <a:solidFill>
            <a:schemeClr val="tx1"/>
          </a:solidFill>
          <a:latin typeface="Museo Sans 300"/>
          <a:ea typeface="+mn-ea"/>
          <a:cs typeface="Museo Sans 300"/>
        </a:defRPr>
      </a:lvl3pPr>
      <a:lvl4pPr marL="16002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4pPr>
      <a:lvl5pPr marL="20574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embed/4Rgtzffgvlg"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Museo Slab 700" charset="0"/>
                <a:ea typeface="Museo Slab 700" charset="0"/>
                <a:cs typeface="Museo Slab 700" charset="0"/>
              </a:rPr>
              <a:t>Order of the Arrow Unit Election</a:t>
            </a:r>
          </a:p>
        </p:txBody>
      </p:sp>
      <p:sp>
        <p:nvSpPr>
          <p:cNvPr id="3" name="Subtitle 2"/>
          <p:cNvSpPr>
            <a:spLocks noGrp="1"/>
          </p:cNvSpPr>
          <p:nvPr>
            <p:ph type="subTitle" idx="1"/>
          </p:nvPr>
        </p:nvSpPr>
        <p:spPr>
          <a:xfrm>
            <a:off x="3273286" y="4628183"/>
            <a:ext cx="5184913" cy="1752600"/>
          </a:xfrm>
        </p:spPr>
        <p:txBody>
          <a:bodyPr/>
          <a:lstStyle/>
          <a:p>
            <a:r>
              <a:rPr lang="en-US" dirty="0">
                <a:latin typeface="Museo Slab 300" charset="0"/>
                <a:ea typeface="Museo Slab 300" charset="0"/>
                <a:cs typeface="Museo Slab 300" charset="0"/>
              </a:rPr>
              <a:t>Scouting’s National Honor Society</a:t>
            </a:r>
          </a:p>
        </p:txBody>
      </p:sp>
    </p:spTree>
    <p:extLst>
      <p:ext uri="{BB962C8B-B14F-4D97-AF65-F5344CB8AC3E}">
        <p14:creationId xmlns:p14="http://schemas.microsoft.com/office/powerpoint/2010/main" val="275267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2865437"/>
            <a:ext cx="5715000" cy="1470025"/>
          </a:xfrm>
        </p:spPr>
        <p:txBody>
          <a:bodyPr>
            <a:normAutofit/>
          </a:bodyPr>
          <a:lstStyle/>
          <a:p>
            <a:r>
              <a:rPr lang="en-US" b="1" dirty="0">
                <a:latin typeface="Museo Slab 700" charset="0"/>
                <a:ea typeface="Museo Slab 700" charset="0"/>
                <a:cs typeface="Museo Slab 700" charset="0"/>
              </a:rPr>
              <a:t>Election</a:t>
            </a:r>
            <a:br>
              <a:rPr lang="en-US" b="1" dirty="0">
                <a:latin typeface="Museo Slab 700" charset="0"/>
                <a:ea typeface="Museo Slab 700" charset="0"/>
                <a:cs typeface="Museo Slab 700" charset="0"/>
              </a:rPr>
            </a:br>
            <a:r>
              <a:rPr lang="en-US" sz="2000" b="1" dirty="0">
                <a:solidFill>
                  <a:srgbClr val="FF0000"/>
                </a:solidFill>
                <a:latin typeface="Museo Slab 700" charset="0"/>
                <a:ea typeface="Museo Slab 700" charset="0"/>
                <a:cs typeface="Museo Slab 700" charset="0"/>
                <a:hlinkClick r:id="rId2">
                  <a:extLst>
                    <a:ext uri="{A12FA001-AC4F-418D-AE19-62706E023703}">
                      <ahyp:hlinkClr xmlns:ahyp="http://schemas.microsoft.com/office/drawing/2018/hyperlinkcolor" xmlns="" val="tx"/>
                    </a:ext>
                  </a:extLst>
                </a:hlinkClick>
              </a:rPr>
              <a:t>https://</a:t>
            </a:r>
            <a:r>
              <a:rPr lang="en-US" sz="2000" b="1" dirty="0" err="1">
                <a:solidFill>
                  <a:srgbClr val="FF0000"/>
                </a:solidFill>
                <a:latin typeface="Museo Slab 700" charset="0"/>
                <a:ea typeface="Museo Slab 700" charset="0"/>
                <a:cs typeface="Museo Slab 700" charset="0"/>
                <a:hlinkClick r:id="rId2">
                  <a:extLst>
                    <a:ext uri="{A12FA001-AC4F-418D-AE19-62706E023703}">
                      <ahyp:hlinkClr xmlns:ahyp="http://schemas.microsoft.com/office/drawing/2018/hyperlinkcolor" xmlns="" val="tx"/>
                    </a:ext>
                  </a:extLst>
                </a:hlinkClick>
              </a:rPr>
              <a:t>www.youtube.com</a:t>
            </a:r>
            <a:r>
              <a:rPr lang="en-US" sz="2000" b="1" dirty="0">
                <a:solidFill>
                  <a:srgbClr val="FF0000"/>
                </a:solidFill>
                <a:latin typeface="Museo Slab 700" charset="0"/>
                <a:ea typeface="Museo Slab 700" charset="0"/>
                <a:cs typeface="Museo Slab 700" charset="0"/>
                <a:hlinkClick r:id="rId2">
                  <a:extLst>
                    <a:ext uri="{A12FA001-AC4F-418D-AE19-62706E023703}">
                      <ahyp:hlinkClr xmlns:ahyp="http://schemas.microsoft.com/office/drawing/2018/hyperlinkcolor" xmlns="" val="tx"/>
                    </a:ext>
                  </a:extLst>
                </a:hlinkClick>
              </a:rPr>
              <a:t>/embed/4Rgtzffgvlg</a:t>
            </a:r>
            <a:endParaRPr lang="en-US" sz="2000" b="1" dirty="0">
              <a:solidFill>
                <a:srgbClr val="FF0000"/>
              </a:solidFill>
              <a:latin typeface="Museo Slab 700" charset="0"/>
              <a:ea typeface="Museo Slab 700" charset="0"/>
              <a:cs typeface="Museo Slab 700" charset="0"/>
            </a:endParaRPr>
          </a:p>
        </p:txBody>
      </p:sp>
      <p:sp>
        <p:nvSpPr>
          <p:cNvPr id="3" name="TextBox 2"/>
          <p:cNvSpPr txBox="1"/>
          <p:nvPr/>
        </p:nvSpPr>
        <p:spPr>
          <a:xfrm>
            <a:off x="3561018" y="4465315"/>
            <a:ext cx="4275944" cy="830997"/>
          </a:xfrm>
          <a:prstGeom prst="rect">
            <a:avLst/>
          </a:prstGeom>
          <a:noFill/>
        </p:spPr>
        <p:txBody>
          <a:bodyPr wrap="square" rtlCol="0">
            <a:spAutoFit/>
          </a:bodyPr>
          <a:lstStyle/>
          <a:p>
            <a:r>
              <a:rPr lang="en-US" sz="2400" b="1" dirty="0" smtClean="0"/>
              <a:t>Click on this video link to see the election process…..</a:t>
            </a:r>
            <a:endParaRPr lang="en-US" sz="2400" b="1" dirty="0"/>
          </a:p>
        </p:txBody>
      </p:sp>
    </p:spTree>
    <p:extLst>
      <p:ext uri="{BB962C8B-B14F-4D97-AF65-F5344CB8AC3E}">
        <p14:creationId xmlns:p14="http://schemas.microsoft.com/office/powerpoint/2010/main" val="5334848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useo Slab 700" charset="0"/>
                <a:ea typeface="Museo Slab 700" charset="0"/>
                <a:cs typeface="Museo Slab 700" charset="0"/>
              </a:rPr>
              <a:t>Election Rules</a:t>
            </a:r>
          </a:p>
        </p:txBody>
      </p:sp>
      <p:sp>
        <p:nvSpPr>
          <p:cNvPr id="3" name="Content Placeholder 2"/>
          <p:cNvSpPr>
            <a:spLocks noGrp="1"/>
          </p:cNvSpPr>
          <p:nvPr>
            <p:ph idx="1"/>
          </p:nvPr>
        </p:nvSpPr>
        <p:spPr>
          <a:xfrm>
            <a:off x="824349" y="1441631"/>
            <a:ext cx="7705164" cy="4525963"/>
          </a:xfrm>
        </p:spPr>
        <p:txBody>
          <a:bodyPr>
            <a:normAutofit/>
          </a:bodyPr>
          <a:lstStyle/>
          <a:p>
            <a:pPr fontAlgn="base"/>
            <a:r>
              <a:rPr lang="en-US" sz="2000" dirty="0" smtClean="0">
                <a:latin typeface="Museo Sans 300" charset="0"/>
                <a:ea typeface="Museo Sans 300" charset="0"/>
                <a:cs typeface="Museo Sans 300" charset="0"/>
              </a:rPr>
              <a:t>50% of a units </a:t>
            </a:r>
            <a:r>
              <a:rPr lang="en-US" sz="2000" u="sng" dirty="0" smtClean="0">
                <a:latin typeface="Museo Sans 300" charset="0"/>
                <a:ea typeface="Museo Sans 300" charset="0"/>
                <a:cs typeface="Museo Sans 300" charset="0"/>
              </a:rPr>
              <a:t>active members </a:t>
            </a:r>
            <a:r>
              <a:rPr lang="en-US" sz="2000" dirty="0" smtClean="0">
                <a:latin typeface="Museo Sans 300" charset="0"/>
                <a:ea typeface="Museo Sans 300" charset="0"/>
                <a:cs typeface="Museo Sans 300" charset="0"/>
              </a:rPr>
              <a:t>must be present to hold an election . </a:t>
            </a:r>
          </a:p>
          <a:p>
            <a:pPr fontAlgn="base"/>
            <a:r>
              <a:rPr lang="en-US" sz="2000" dirty="0" smtClean="0">
                <a:latin typeface="Museo Sans 300" charset="0"/>
                <a:ea typeface="Museo Sans 300" charset="0"/>
                <a:cs typeface="Museo Sans 300" charset="0"/>
              </a:rPr>
              <a:t>Voters </a:t>
            </a:r>
            <a:r>
              <a:rPr lang="en-US" sz="2000" dirty="0">
                <a:latin typeface="Museo Sans 300" charset="0"/>
                <a:ea typeface="Museo Sans 300" charset="0"/>
                <a:cs typeface="Museo Sans 300" charset="0"/>
              </a:rPr>
              <a:t>are encouraged to write down the names of those candidates who they believe best exemplify the ideals of the Boy Scouts of </a:t>
            </a:r>
            <a:r>
              <a:rPr lang="en-US" sz="2000" dirty="0" smtClean="0">
                <a:latin typeface="Museo Sans 300" charset="0"/>
                <a:ea typeface="Museo Sans 300" charset="0"/>
                <a:cs typeface="Museo Sans 300" charset="0"/>
              </a:rPr>
              <a:t>America. </a:t>
            </a:r>
            <a:endParaRPr lang="en-US" sz="2000" dirty="0">
              <a:latin typeface="Museo Sans 300" charset="0"/>
              <a:ea typeface="Museo Sans 300" charset="0"/>
              <a:cs typeface="Museo Sans 300" charset="0"/>
            </a:endParaRPr>
          </a:p>
          <a:p>
            <a:pPr fontAlgn="base"/>
            <a:r>
              <a:rPr lang="en-US" sz="2000" dirty="0">
                <a:latin typeface="Museo Sans 300" charset="0"/>
                <a:ea typeface="Museo Sans 300" charset="0"/>
                <a:cs typeface="Museo Sans 300" charset="0"/>
              </a:rPr>
              <a:t>Voters can vote for as many or as few eligible candidates as they </a:t>
            </a:r>
            <a:r>
              <a:rPr lang="en-US" sz="2000" dirty="0">
                <a:latin typeface="Museo Sans 300" charset="0"/>
                <a:ea typeface="Museo Sans 300" charset="0"/>
                <a:cs typeface="Museo Sans 300" charset="0"/>
              </a:rPr>
              <a:t>want. Voters may write “ALL” on the ballot to vote for all eligible </a:t>
            </a:r>
            <a:r>
              <a:rPr lang="en-US" sz="2000" dirty="0" smtClean="0">
                <a:latin typeface="Museo Sans 300" charset="0"/>
                <a:ea typeface="Museo Sans 300" charset="0"/>
                <a:cs typeface="Museo Sans 300" charset="0"/>
              </a:rPr>
              <a:t>candidates</a:t>
            </a:r>
            <a:r>
              <a:rPr lang="en-US" sz="2000" dirty="0">
                <a:latin typeface="Museo Sans 300" charset="0"/>
                <a:ea typeface="Museo Sans 300" charset="0"/>
                <a:cs typeface="Museo Sans 300" charset="0"/>
              </a:rPr>
              <a:t>. </a:t>
            </a:r>
            <a:endParaRPr lang="en-US" sz="2000" dirty="0">
              <a:latin typeface="Museo Sans 300" charset="0"/>
              <a:ea typeface="Museo Sans 300" charset="0"/>
              <a:cs typeface="Museo Sans 300" charset="0"/>
            </a:endParaRPr>
          </a:p>
          <a:p>
            <a:pPr fontAlgn="base"/>
            <a:r>
              <a:rPr lang="en-US" sz="2000" dirty="0">
                <a:latin typeface="Museo Sans 300" charset="0"/>
                <a:ea typeface="Museo Sans 300" charset="0"/>
                <a:cs typeface="Museo Sans 300" charset="0"/>
              </a:rPr>
              <a:t>Candidates must receive </a:t>
            </a:r>
            <a:r>
              <a:rPr lang="en-US" sz="2000" dirty="0" smtClean="0">
                <a:latin typeface="Museo Sans 300" charset="0"/>
                <a:ea typeface="Museo Sans 300" charset="0"/>
                <a:cs typeface="Museo Sans 300" charset="0"/>
              </a:rPr>
              <a:t>50% of the votes (rounded down) for ballots submitted to </a:t>
            </a:r>
            <a:r>
              <a:rPr lang="en-US" sz="2000" dirty="0">
                <a:latin typeface="Museo Sans 300" charset="0"/>
                <a:ea typeface="Museo Sans 300" charset="0"/>
                <a:cs typeface="Museo Sans 300" charset="0"/>
              </a:rPr>
              <a:t>be considered </a:t>
            </a:r>
            <a:r>
              <a:rPr lang="en-US" sz="2000" dirty="0" smtClean="0">
                <a:latin typeface="Museo Sans 300" charset="0"/>
                <a:ea typeface="Museo Sans 300" charset="0"/>
                <a:cs typeface="Museo Sans 300" charset="0"/>
              </a:rPr>
              <a:t>elected. </a:t>
            </a:r>
            <a:endParaRPr lang="en-US" sz="2000" dirty="0">
              <a:latin typeface="Museo Sans 300" charset="0"/>
              <a:ea typeface="Museo Sans 300" charset="0"/>
              <a:cs typeface="Museo Sans 300" charset="0"/>
            </a:endParaRPr>
          </a:p>
          <a:p>
            <a:endParaRPr lang="en-US" sz="2000" dirty="0">
              <a:latin typeface="Arial" charset="0"/>
              <a:ea typeface="Arial" charset="0"/>
              <a:cs typeface="Arial" charset="0"/>
            </a:endParaRPr>
          </a:p>
        </p:txBody>
      </p:sp>
    </p:spTree>
    <p:extLst>
      <p:ext uri="{BB962C8B-B14F-4D97-AF65-F5344CB8AC3E}">
        <p14:creationId xmlns:p14="http://schemas.microsoft.com/office/powerpoint/2010/main" val="1870912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052" y="1045563"/>
            <a:ext cx="8229600" cy="4525963"/>
          </a:xfrm>
        </p:spPr>
        <p:txBody>
          <a:bodyPr/>
          <a:lstStyle/>
          <a:p>
            <a:pPr marL="0" indent="0">
              <a:buNone/>
            </a:pPr>
            <a:r>
              <a:rPr lang="en-US" dirty="0"/>
              <a:t>Elected Scouts will be announced at the next callout ceremony, or </a:t>
            </a:r>
            <a:r>
              <a:rPr lang="en-US" dirty="0" smtClean="0"/>
              <a:t>announced by the unit leader.</a:t>
            </a:r>
          </a:p>
          <a:p>
            <a:pPr marL="0" indent="0">
              <a:buNone/>
            </a:pPr>
            <a:endParaRPr lang="en-US" dirty="0"/>
          </a:p>
          <a:p>
            <a:pPr marL="0" indent="0">
              <a:buNone/>
            </a:pPr>
            <a:r>
              <a:rPr lang="en-US" dirty="0" smtClean="0"/>
              <a:t>A call out ceremony is not required for membership</a:t>
            </a:r>
            <a:endParaRPr lang="en-US" dirty="0"/>
          </a:p>
        </p:txBody>
      </p:sp>
    </p:spTree>
    <p:extLst>
      <p:ext uri="{BB962C8B-B14F-4D97-AF65-F5344CB8AC3E}">
        <p14:creationId xmlns:p14="http://schemas.microsoft.com/office/powerpoint/2010/main" val="15373874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209" y="2754601"/>
            <a:ext cx="6902953" cy="1143000"/>
          </a:xfrm>
        </p:spPr>
        <p:txBody>
          <a:bodyPr/>
          <a:lstStyle/>
          <a:p>
            <a:r>
              <a:rPr lang="en-US" dirty="0"/>
              <a:t>Thank you! </a:t>
            </a:r>
          </a:p>
        </p:txBody>
      </p:sp>
    </p:spTree>
    <p:extLst>
      <p:ext uri="{BB962C8B-B14F-4D97-AF65-F5344CB8AC3E}">
        <p14:creationId xmlns:p14="http://schemas.microsoft.com/office/powerpoint/2010/main" val="1377160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useo Slab 700" charset="0"/>
                <a:ea typeface="Museo Slab 700" charset="0"/>
                <a:cs typeface="Museo Slab 700" charset="0"/>
              </a:rPr>
              <a:t>The basics</a:t>
            </a:r>
          </a:p>
        </p:txBody>
      </p:sp>
      <p:sp>
        <p:nvSpPr>
          <p:cNvPr id="3" name="Content Placeholder 2"/>
          <p:cNvSpPr>
            <a:spLocks noGrp="1"/>
          </p:cNvSpPr>
          <p:nvPr>
            <p:ph idx="1"/>
          </p:nvPr>
        </p:nvSpPr>
        <p:spPr/>
        <p:txBody>
          <a:bodyPr/>
          <a:lstStyle/>
          <a:p>
            <a:pPr marL="0" indent="0">
              <a:buNone/>
            </a:pPr>
            <a:r>
              <a:rPr lang="en-US" dirty="0">
                <a:latin typeface="Museo Sans 300" charset="0"/>
                <a:ea typeface="Museo Sans 300" charset="0"/>
                <a:cs typeface="Museo Sans 300" charset="0"/>
              </a:rPr>
              <a:t>Founded in 1915 by Dr. E. </a:t>
            </a:r>
            <a:r>
              <a:rPr lang="en-US" dirty="0" err="1">
                <a:latin typeface="Museo Sans 300" charset="0"/>
                <a:ea typeface="Museo Sans 300" charset="0"/>
                <a:cs typeface="Museo Sans 300" charset="0"/>
              </a:rPr>
              <a:t>Urner</a:t>
            </a:r>
            <a:r>
              <a:rPr lang="en-US" dirty="0">
                <a:latin typeface="Museo Sans 300" charset="0"/>
                <a:ea typeface="Museo Sans 300" charset="0"/>
                <a:cs typeface="Museo Sans 300" charset="0"/>
              </a:rPr>
              <a:t> Goodman and Col. </a:t>
            </a:r>
            <a:r>
              <a:rPr lang="en-US" dirty="0" err="1">
                <a:latin typeface="Museo Sans 300" charset="0"/>
                <a:ea typeface="Museo Sans 300" charset="0"/>
                <a:cs typeface="Museo Sans 300" charset="0"/>
              </a:rPr>
              <a:t>Caroll</a:t>
            </a:r>
            <a:r>
              <a:rPr lang="en-US" dirty="0">
                <a:latin typeface="Museo Sans 300" charset="0"/>
                <a:ea typeface="Museo Sans 300" charset="0"/>
                <a:cs typeface="Museo Sans 300" charset="0"/>
              </a:rPr>
              <a:t> A. Edson</a:t>
            </a:r>
          </a:p>
          <a:p>
            <a:pPr marL="0" indent="0">
              <a:buNone/>
            </a:pPr>
            <a:endParaRPr lang="en-US" dirty="0">
              <a:latin typeface="Museo Sans 300" charset="0"/>
              <a:ea typeface="Museo Sans 300" charset="0"/>
              <a:cs typeface="Museo Sans 300" charset="0"/>
            </a:endParaRPr>
          </a:p>
          <a:p>
            <a:pPr marL="0" indent="0">
              <a:buNone/>
            </a:pPr>
            <a:r>
              <a:rPr lang="en-US" dirty="0">
                <a:latin typeface="Museo Sans 300" charset="0"/>
                <a:ea typeface="Museo Sans 300" charset="0"/>
                <a:cs typeface="Museo Sans 300" charset="0"/>
              </a:rPr>
              <a:t>In 1948, recognized as an official program 	of the BSA</a:t>
            </a:r>
          </a:p>
        </p:txBody>
      </p:sp>
    </p:spTree>
    <p:extLst>
      <p:ext uri="{BB962C8B-B14F-4D97-AF65-F5344CB8AC3E}">
        <p14:creationId xmlns:p14="http://schemas.microsoft.com/office/powerpoint/2010/main" val="588965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useo Slab 700" charset="0"/>
                <a:ea typeface="Museo Slab 700" charset="0"/>
                <a:cs typeface="Museo Slab 700" charset="0"/>
              </a:rPr>
              <a:t>The basics</a:t>
            </a:r>
          </a:p>
        </p:txBody>
      </p:sp>
      <p:sp>
        <p:nvSpPr>
          <p:cNvPr id="3" name="Content Placeholder 2"/>
          <p:cNvSpPr>
            <a:spLocks noGrp="1"/>
          </p:cNvSpPr>
          <p:nvPr>
            <p:ph idx="1"/>
          </p:nvPr>
        </p:nvSpPr>
        <p:spPr/>
        <p:txBody>
          <a:bodyPr/>
          <a:lstStyle/>
          <a:p>
            <a:pPr marL="0" indent="0">
              <a:buNone/>
            </a:pPr>
            <a:r>
              <a:rPr lang="en-US" dirty="0">
                <a:latin typeface="Museo Sans 300" charset="0"/>
                <a:ea typeface="Museo Sans 300" charset="0"/>
                <a:cs typeface="Museo Sans 300" charset="0"/>
              </a:rPr>
              <a:t>In 1998, became Scouting’s National Honor Society</a:t>
            </a:r>
          </a:p>
          <a:p>
            <a:pPr marL="0" indent="0">
              <a:buNone/>
            </a:pPr>
            <a:endParaRPr lang="en-US" dirty="0">
              <a:latin typeface="Museo Sans 300" charset="0"/>
              <a:ea typeface="Museo Sans 300" charset="0"/>
              <a:cs typeface="Museo Sans 300" charset="0"/>
            </a:endParaRPr>
          </a:p>
          <a:p>
            <a:pPr marL="0" indent="0">
              <a:buNone/>
            </a:pPr>
            <a:r>
              <a:rPr lang="en-US" dirty="0">
                <a:latin typeface="Museo Sans 300" charset="0"/>
                <a:ea typeface="Museo Sans 300" charset="0"/>
                <a:cs typeface="Museo Sans 300" charset="0"/>
              </a:rPr>
              <a:t>Members live a life of unselfish service to 	others</a:t>
            </a:r>
          </a:p>
        </p:txBody>
      </p:sp>
    </p:spTree>
    <p:extLst>
      <p:ext uri="{BB962C8B-B14F-4D97-AF65-F5344CB8AC3E}">
        <p14:creationId xmlns:p14="http://schemas.microsoft.com/office/powerpoint/2010/main" val="87084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useo Slab 700" charset="0"/>
                <a:ea typeface="Museo Slab 700" charset="0"/>
                <a:cs typeface="Museo Slab 700" charset="0"/>
              </a:rPr>
              <a:t>Purpose</a:t>
            </a:r>
          </a:p>
        </p:txBody>
      </p:sp>
      <p:sp>
        <p:nvSpPr>
          <p:cNvPr id="3" name="Content Placeholder 2"/>
          <p:cNvSpPr>
            <a:spLocks noGrp="1"/>
          </p:cNvSpPr>
          <p:nvPr>
            <p:ph idx="1"/>
          </p:nvPr>
        </p:nvSpPr>
        <p:spPr/>
        <p:txBody>
          <a:bodyPr/>
          <a:lstStyle/>
          <a:p>
            <a:pPr marL="0" indent="0">
              <a:buNone/>
            </a:pPr>
            <a:r>
              <a:rPr lang="en-US" dirty="0">
                <a:latin typeface="Museo Sans 300" charset="0"/>
                <a:ea typeface="Museo Sans 300" charset="0"/>
                <a:cs typeface="Museo Sans 300" charset="0"/>
              </a:rPr>
              <a:t>Recognize those who best exemplify the Scout Oath and Law in their daily life</a:t>
            </a:r>
          </a:p>
          <a:p>
            <a:pPr marL="0" indent="0">
              <a:buNone/>
            </a:pPr>
            <a:endParaRPr lang="en-US" dirty="0">
              <a:latin typeface="Museo Sans 300" charset="0"/>
              <a:ea typeface="Museo Sans 300" charset="0"/>
              <a:cs typeface="Museo Sans 300" charset="0"/>
            </a:endParaRPr>
          </a:p>
          <a:p>
            <a:pPr marL="0" indent="0">
              <a:buNone/>
            </a:pPr>
            <a:r>
              <a:rPr lang="en-US" dirty="0">
                <a:latin typeface="Museo Sans 300" charset="0"/>
                <a:ea typeface="Museo Sans 300" charset="0"/>
                <a:cs typeface="Museo Sans 300" charset="0"/>
              </a:rPr>
              <a:t>Provide cheerful service to the BSA and community</a:t>
            </a:r>
          </a:p>
        </p:txBody>
      </p:sp>
    </p:spTree>
    <p:extLst>
      <p:ext uri="{BB962C8B-B14F-4D97-AF65-F5344CB8AC3E}">
        <p14:creationId xmlns:p14="http://schemas.microsoft.com/office/powerpoint/2010/main" val="791396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useo Slab 700" charset="0"/>
                <a:ea typeface="Museo Slab 700" charset="0"/>
                <a:cs typeface="Museo Slab 700" charset="0"/>
              </a:rPr>
              <a:t>Purpose</a:t>
            </a:r>
          </a:p>
        </p:txBody>
      </p:sp>
      <p:sp>
        <p:nvSpPr>
          <p:cNvPr id="3" name="Content Placeholder 2"/>
          <p:cNvSpPr>
            <a:spLocks noGrp="1"/>
          </p:cNvSpPr>
          <p:nvPr>
            <p:ph idx="1"/>
          </p:nvPr>
        </p:nvSpPr>
        <p:spPr>
          <a:xfrm>
            <a:off x="457200" y="1600200"/>
            <a:ext cx="7374835" cy="4525963"/>
          </a:xfrm>
        </p:spPr>
        <p:txBody>
          <a:bodyPr/>
          <a:lstStyle/>
          <a:p>
            <a:pPr marL="0" indent="0">
              <a:buNone/>
            </a:pPr>
            <a:r>
              <a:rPr lang="en-US" dirty="0">
                <a:latin typeface="Museo Sans 300" charset="0"/>
                <a:ea typeface="Museo Sans 300" charset="0"/>
                <a:cs typeface="Museo Sans 300" charset="0"/>
              </a:rPr>
              <a:t>Develop youth leaders dedicated to the betterment of others</a:t>
            </a:r>
          </a:p>
          <a:p>
            <a:pPr marL="0" indent="0">
              <a:buNone/>
            </a:pPr>
            <a:endParaRPr lang="en-US" dirty="0">
              <a:latin typeface="Museo Sans 300" charset="0"/>
              <a:ea typeface="Museo Sans 300" charset="0"/>
              <a:cs typeface="Museo Sans 300" charset="0"/>
            </a:endParaRPr>
          </a:p>
          <a:p>
            <a:pPr marL="0" indent="0">
              <a:buNone/>
            </a:pPr>
            <a:r>
              <a:rPr lang="en-US" dirty="0">
                <a:latin typeface="Museo Sans 300" charset="0"/>
                <a:ea typeface="Museo Sans 300" charset="0"/>
                <a:cs typeface="Museo Sans 300" charset="0"/>
              </a:rPr>
              <a:t>Inspire fellowship and brotherhood amongst membership</a:t>
            </a:r>
          </a:p>
        </p:txBody>
      </p:sp>
    </p:spTree>
    <p:extLst>
      <p:ext uri="{BB962C8B-B14F-4D97-AF65-F5344CB8AC3E}">
        <p14:creationId xmlns:p14="http://schemas.microsoft.com/office/powerpoint/2010/main" val="1233934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useo Slab 700" charset="0"/>
                <a:ea typeface="Museo Slab 700" charset="0"/>
                <a:cs typeface="Museo Slab 700" charset="0"/>
              </a:rPr>
              <a:t>Opportunities</a:t>
            </a:r>
          </a:p>
        </p:txBody>
      </p:sp>
      <p:sp>
        <p:nvSpPr>
          <p:cNvPr id="3" name="Content Placeholder 2"/>
          <p:cNvSpPr>
            <a:spLocks noGrp="1"/>
          </p:cNvSpPr>
          <p:nvPr>
            <p:ph idx="1"/>
          </p:nvPr>
        </p:nvSpPr>
        <p:spPr>
          <a:xfrm>
            <a:off x="457200" y="1438836"/>
            <a:ext cx="8229600" cy="4525963"/>
          </a:xfrm>
        </p:spPr>
        <p:txBody>
          <a:bodyPr/>
          <a:lstStyle/>
          <a:p>
            <a:pPr marL="0" indent="0">
              <a:buNone/>
            </a:pPr>
            <a:r>
              <a:rPr lang="en-US" dirty="0">
                <a:latin typeface="Museo Sans 300" charset="0"/>
                <a:ea typeface="Museo Sans 300" charset="0"/>
                <a:cs typeface="Museo Sans 300" charset="0"/>
              </a:rPr>
              <a:t>OA High Adventure</a:t>
            </a:r>
          </a:p>
          <a:p>
            <a:pPr marL="0" indent="0">
              <a:buNone/>
            </a:pPr>
            <a:r>
              <a:rPr lang="en-US" dirty="0">
                <a:latin typeface="Museo Sans 300" charset="0"/>
                <a:ea typeface="Museo Sans 300" charset="0"/>
                <a:cs typeface="Museo Sans 300" charset="0"/>
              </a:rPr>
              <a:t>			OA Trail Crew</a:t>
            </a:r>
          </a:p>
          <a:p>
            <a:pPr marL="0" indent="0">
              <a:buNone/>
            </a:pPr>
            <a:r>
              <a:rPr lang="en-US" dirty="0">
                <a:latin typeface="Museo Sans 300" charset="0"/>
                <a:ea typeface="Museo Sans 300" charset="0"/>
                <a:cs typeface="Museo Sans 300" charset="0"/>
              </a:rPr>
              <a:t>			OA Ocean Adventure</a:t>
            </a:r>
          </a:p>
          <a:p>
            <a:pPr marL="0" indent="0">
              <a:buNone/>
            </a:pPr>
            <a:r>
              <a:rPr lang="en-US" dirty="0">
                <a:latin typeface="Museo Sans 300" charset="0"/>
                <a:ea typeface="Museo Sans 300" charset="0"/>
                <a:cs typeface="Museo Sans 300" charset="0"/>
              </a:rPr>
              <a:t>			OA Wilderness Voyage &amp; </a:t>
            </a:r>
          </a:p>
          <a:p>
            <a:pPr marL="0" indent="0">
              <a:buNone/>
            </a:pPr>
            <a:r>
              <a:rPr lang="en-US" dirty="0">
                <a:latin typeface="Museo Sans 300" charset="0"/>
                <a:ea typeface="Museo Sans 300" charset="0"/>
                <a:cs typeface="Museo Sans 300" charset="0"/>
              </a:rPr>
              <a:t>			Canadian Odyssey</a:t>
            </a:r>
          </a:p>
          <a:p>
            <a:pPr marL="0" indent="0">
              <a:buNone/>
            </a:pPr>
            <a:r>
              <a:rPr lang="en-US" dirty="0">
                <a:latin typeface="Museo Sans 300" charset="0"/>
                <a:ea typeface="Museo Sans 300" charset="0"/>
                <a:cs typeface="Museo Sans 300" charset="0"/>
              </a:rPr>
              <a:t>			OA Summit Experience</a:t>
            </a:r>
          </a:p>
        </p:txBody>
      </p:sp>
    </p:spTree>
    <p:extLst>
      <p:ext uri="{BB962C8B-B14F-4D97-AF65-F5344CB8AC3E}">
        <p14:creationId xmlns:p14="http://schemas.microsoft.com/office/powerpoint/2010/main" val="1655768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useo Slab 700" charset="0"/>
                <a:ea typeface="Museo Slab 700" charset="0"/>
                <a:cs typeface="Museo Slab 700" charset="0"/>
              </a:rPr>
              <a:t>Opportunities</a:t>
            </a:r>
          </a:p>
        </p:txBody>
      </p:sp>
      <p:sp>
        <p:nvSpPr>
          <p:cNvPr id="3" name="Content Placeholder 2"/>
          <p:cNvSpPr>
            <a:spLocks noGrp="1"/>
          </p:cNvSpPr>
          <p:nvPr>
            <p:ph idx="1"/>
          </p:nvPr>
        </p:nvSpPr>
        <p:spPr/>
        <p:txBody>
          <a:bodyPr/>
          <a:lstStyle/>
          <a:p>
            <a:pPr marL="0" indent="0">
              <a:buNone/>
            </a:pPr>
            <a:r>
              <a:rPr lang="en-US" dirty="0">
                <a:latin typeface="Museo Sans 300" charset="0"/>
                <a:ea typeface="Museo Sans 300" charset="0"/>
                <a:cs typeface="Museo Sans 300" charset="0"/>
              </a:rPr>
              <a:t>National Events</a:t>
            </a:r>
          </a:p>
          <a:p>
            <a:pPr marL="0" indent="0">
              <a:buNone/>
            </a:pPr>
            <a:r>
              <a:rPr lang="en-US" dirty="0">
                <a:latin typeface="Museo Sans 300" charset="0"/>
                <a:ea typeface="Museo Sans 300" charset="0"/>
                <a:cs typeface="Museo Sans 300" charset="0"/>
              </a:rPr>
              <a:t>	National Order of the Arrow Conference</a:t>
            </a:r>
          </a:p>
          <a:p>
            <a:pPr marL="0" indent="0">
              <a:buNone/>
            </a:pPr>
            <a:r>
              <a:rPr lang="en-US" dirty="0">
                <a:latin typeface="Museo Sans 300" charset="0"/>
                <a:ea typeface="Museo Sans 300" charset="0"/>
                <a:cs typeface="Museo Sans 300" charset="0"/>
              </a:rPr>
              <a:t>	</a:t>
            </a:r>
            <a:r>
              <a:rPr lang="en-US">
                <a:latin typeface="Museo Sans 300" charset="0"/>
                <a:ea typeface="Museo Sans 300" charset="0"/>
                <a:cs typeface="Museo Sans 300" charset="0"/>
              </a:rPr>
              <a:t>National Scout Jamboree </a:t>
            </a:r>
            <a:r>
              <a:rPr lang="en-US" dirty="0">
                <a:latin typeface="Museo Sans 300" charset="0"/>
                <a:ea typeface="Museo Sans 300" charset="0"/>
                <a:cs typeface="Museo Sans 300" charset="0"/>
              </a:rPr>
              <a:t>staff</a:t>
            </a:r>
          </a:p>
        </p:txBody>
      </p:sp>
    </p:spTree>
    <p:extLst>
      <p:ext uri="{BB962C8B-B14F-4D97-AF65-F5344CB8AC3E}">
        <p14:creationId xmlns:p14="http://schemas.microsoft.com/office/powerpoint/2010/main" val="343352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useo Slab 700" charset="0"/>
                <a:ea typeface="Museo Slab 700" charset="0"/>
                <a:cs typeface="Museo Slab 700" charset="0"/>
              </a:rPr>
              <a:t>Opportunities</a:t>
            </a:r>
          </a:p>
        </p:txBody>
      </p:sp>
      <p:sp>
        <p:nvSpPr>
          <p:cNvPr id="3" name="Content Placeholder 2"/>
          <p:cNvSpPr>
            <a:spLocks noGrp="1"/>
          </p:cNvSpPr>
          <p:nvPr>
            <p:ph idx="1"/>
          </p:nvPr>
        </p:nvSpPr>
        <p:spPr/>
        <p:txBody>
          <a:bodyPr/>
          <a:lstStyle/>
          <a:p>
            <a:pPr marL="0" indent="0">
              <a:buNone/>
            </a:pPr>
            <a:r>
              <a:rPr lang="en-US" dirty="0">
                <a:latin typeface="Museo Sans 300" charset="0"/>
                <a:ea typeface="Museo Sans 300" charset="0"/>
                <a:cs typeface="Museo Sans 300" charset="0"/>
              </a:rPr>
              <a:t>Use this slide to inform Scouts of a few lodge-specific events available to </a:t>
            </a:r>
            <a:r>
              <a:rPr lang="en-US" dirty="0" err="1">
                <a:latin typeface="Museo Sans 300" charset="0"/>
                <a:ea typeface="Museo Sans 300" charset="0"/>
                <a:cs typeface="Museo Sans 300" charset="0"/>
              </a:rPr>
              <a:t>Arrowmen</a:t>
            </a:r>
            <a:endParaRPr lang="en-US" dirty="0">
              <a:latin typeface="Museo Sans 300" charset="0"/>
              <a:ea typeface="Museo Sans 300" charset="0"/>
              <a:cs typeface="Museo Sans 300" charset="0"/>
            </a:endParaRPr>
          </a:p>
        </p:txBody>
      </p:sp>
    </p:spTree>
    <p:extLst>
      <p:ext uri="{BB962C8B-B14F-4D97-AF65-F5344CB8AC3E}">
        <p14:creationId xmlns:p14="http://schemas.microsoft.com/office/powerpoint/2010/main" val="1345211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useo Slab 700" charset="0"/>
                <a:ea typeface="Museo Slab 700" charset="0"/>
                <a:cs typeface="Museo Slab 700" charset="0"/>
              </a:rPr>
              <a:t>Requirements for Membership</a:t>
            </a:r>
          </a:p>
        </p:txBody>
      </p:sp>
      <p:sp>
        <p:nvSpPr>
          <p:cNvPr id="3" name="Content Placeholder 2"/>
          <p:cNvSpPr>
            <a:spLocks noGrp="1"/>
          </p:cNvSpPr>
          <p:nvPr>
            <p:ph idx="1"/>
          </p:nvPr>
        </p:nvSpPr>
        <p:spPr>
          <a:xfrm>
            <a:off x="914400" y="1153106"/>
            <a:ext cx="8229600" cy="4525963"/>
          </a:xfrm>
        </p:spPr>
        <p:txBody>
          <a:bodyPr>
            <a:normAutofit fontScale="92500" lnSpcReduction="10000"/>
          </a:bodyPr>
          <a:lstStyle/>
          <a:p>
            <a:r>
              <a:rPr lang="en-US" sz="2000" dirty="0">
                <a:latin typeface="Museo Sans 300" charset="0"/>
                <a:ea typeface="Museo Sans 300" charset="0"/>
                <a:cs typeface="Museo Sans 300" charset="0"/>
              </a:rPr>
              <a:t>Member of a Boy Scout troop or Varsity team</a:t>
            </a:r>
          </a:p>
          <a:p>
            <a:r>
              <a:rPr lang="en-US" sz="2000" dirty="0">
                <a:latin typeface="Museo Sans 300" charset="0"/>
                <a:ea typeface="Museo Sans 300" charset="0"/>
                <a:cs typeface="Museo Sans 300" charset="0"/>
              </a:rPr>
              <a:t>Achieved the rank of First Class</a:t>
            </a:r>
          </a:p>
          <a:p>
            <a:r>
              <a:rPr lang="en-US" sz="2000" dirty="0">
                <a:latin typeface="Museo Sans 300" charset="0"/>
                <a:ea typeface="Museo Sans 300" charset="0"/>
                <a:cs typeface="Museo Sans 300" charset="0"/>
              </a:rPr>
              <a:t>Experience 15 nights of camping in the last 2 years</a:t>
            </a:r>
          </a:p>
          <a:p>
            <a:pPr>
              <a:buFont typeface="Wingdings" panose="05000000000000000000" pitchFamily="2" charset="2"/>
              <a:buChar char="Ø"/>
            </a:pPr>
            <a:r>
              <a:rPr lang="en-US" sz="1900" dirty="0"/>
              <a:t>National has relaxed the long term camping requirement – Within 2 years prior to election, complete 15 nights composed of short term  in-person AND OR virtual camping. Only 5 virtual camping nights per month are to be counted towards the camping requirement. A virtual camp out is to be approved by the Unit leader, organized communication should take place during the campout and follow all YPT and digital safety guidelines. The unit leader is to follow-up after the virtual camp out, review progress and discuss how it can be done better. During the follow-up the unit leader can determine if the virtual experience can count towards OA membership</a:t>
            </a:r>
            <a:r>
              <a:rPr lang="en-US" sz="2000" dirty="0"/>
              <a:t>.  </a:t>
            </a:r>
          </a:p>
          <a:p>
            <a:r>
              <a:rPr lang="en-US" sz="2000" dirty="0" smtClean="0">
                <a:latin typeface="Museo Sans 300" charset="0"/>
                <a:ea typeface="Museo Sans 300" charset="0"/>
                <a:cs typeface="Museo Sans 300" charset="0"/>
              </a:rPr>
              <a:t>Gain </a:t>
            </a:r>
            <a:r>
              <a:rPr lang="en-US" sz="2000" dirty="0">
                <a:latin typeface="Museo Sans 300" charset="0"/>
                <a:ea typeface="Museo Sans 300" charset="0"/>
                <a:cs typeface="Museo Sans 300" charset="0"/>
              </a:rPr>
              <a:t>the approval of your unit leader</a:t>
            </a:r>
          </a:p>
          <a:p>
            <a:r>
              <a:rPr lang="en-US" sz="2000" dirty="0">
                <a:latin typeface="Museo Sans 300" charset="0"/>
                <a:ea typeface="Museo Sans 300" charset="0"/>
                <a:cs typeface="Museo Sans 300" charset="0"/>
              </a:rPr>
              <a:t>Be under the age of 21</a:t>
            </a:r>
          </a:p>
          <a:p>
            <a:r>
              <a:rPr lang="en-US" sz="2000" dirty="0">
                <a:latin typeface="Museo Sans 300" charset="0"/>
                <a:ea typeface="Museo Sans 300" charset="0"/>
                <a:cs typeface="Museo Sans 300" charset="0"/>
              </a:rPr>
              <a:t>Be elected by the youth members of your troop or team</a:t>
            </a:r>
          </a:p>
        </p:txBody>
      </p:sp>
    </p:spTree>
    <p:extLst>
      <p:ext uri="{BB962C8B-B14F-4D97-AF65-F5344CB8AC3E}">
        <p14:creationId xmlns:p14="http://schemas.microsoft.com/office/powerpoint/2010/main" val="1250701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EX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ChooseOATemplate</Template>
  <TotalTime>52</TotalTime>
  <Words>449</Words>
  <Application>Microsoft Office PowerPoint</Application>
  <PresentationFormat>On-screen Show (4:3)</PresentationFormat>
  <Paragraphs>53</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Museo Sans 300</vt:lpstr>
      <vt:lpstr>Museo Slab 300</vt:lpstr>
      <vt:lpstr>Museo Slab 700</vt:lpstr>
      <vt:lpstr>Wingdings</vt:lpstr>
      <vt:lpstr>NEXT_Template</vt:lpstr>
      <vt:lpstr>Order of the Arrow Unit Election</vt:lpstr>
      <vt:lpstr>The basics</vt:lpstr>
      <vt:lpstr>The basics</vt:lpstr>
      <vt:lpstr>Purpose</vt:lpstr>
      <vt:lpstr>Purpose</vt:lpstr>
      <vt:lpstr>Opportunities</vt:lpstr>
      <vt:lpstr>Opportunities</vt:lpstr>
      <vt:lpstr>Opportunities</vt:lpstr>
      <vt:lpstr>Requirements for Membership</vt:lpstr>
      <vt:lpstr>Election https://www.youtube.com/embed/4Rgtzffgvlg</vt:lpstr>
      <vt:lpstr>Election Rules</vt:lpstr>
      <vt:lpstr>PowerPoint Presentation</vt:lpstr>
      <vt:lpstr>Thank you!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Order of the Arrow Unit Election</dc:title>
  <dc:creator>Microsoft Office User</dc:creator>
  <cp:lastModifiedBy>Rahija, Joseph</cp:lastModifiedBy>
  <cp:revision>11</cp:revision>
  <dcterms:created xsi:type="dcterms:W3CDTF">2016-06-11T00:53:17Z</dcterms:created>
  <dcterms:modified xsi:type="dcterms:W3CDTF">2021-01-18T19:50:24Z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-909237843</vt:i4>
  </property>
  <property fmtid="{D5CDD505-2E9C-101B-9397-08002B2CF9AE}" pid="3" name="_NewReviewCycle">
    <vt:lpwstr/>
  </property>
  <property fmtid="{D5CDD505-2E9C-101B-9397-08002B2CF9AE}" pid="4" name="_EmailSubject">
    <vt:lpwstr>Check this please ...</vt:lpwstr>
  </property>
  <property fmtid="{D5CDD505-2E9C-101B-9397-08002B2CF9AE}" pid="5" name="_AuthorEmail">
    <vt:lpwstr>Joe.Rahija@valero.com</vt:lpwstr>
  </property>
  <property fmtid="{D5CDD505-2E9C-101B-9397-08002B2CF9AE}" pid="6" name="_AuthorEmailDisplayName">
    <vt:lpwstr>Rahija, Joseph</vt:lpwstr>
  </property>
</Properties>
</file>